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4"/>
  </p:notesMasterIdLst>
  <p:sldIdLst>
    <p:sldId id="282" r:id="rId8"/>
    <p:sldId id="904" r:id="rId9"/>
    <p:sldId id="884" r:id="rId10"/>
    <p:sldId id="885" r:id="rId11"/>
    <p:sldId id="905" r:id="rId12"/>
    <p:sldId id="886" r:id="rId13"/>
    <p:sldId id="887" r:id="rId14"/>
    <p:sldId id="888" r:id="rId15"/>
    <p:sldId id="889" r:id="rId16"/>
    <p:sldId id="890" r:id="rId17"/>
    <p:sldId id="891" r:id="rId18"/>
    <p:sldId id="892" r:id="rId19"/>
    <p:sldId id="893" r:id="rId20"/>
    <p:sldId id="895" r:id="rId21"/>
    <p:sldId id="896" r:id="rId22"/>
    <p:sldId id="898" r:id="rId23"/>
    <p:sldId id="903" r:id="rId24"/>
    <p:sldId id="899" r:id="rId25"/>
    <p:sldId id="897" r:id="rId26"/>
    <p:sldId id="906" r:id="rId27"/>
    <p:sldId id="907" r:id="rId28"/>
    <p:sldId id="900" r:id="rId29"/>
    <p:sldId id="901" r:id="rId30"/>
    <p:sldId id="909" r:id="rId31"/>
    <p:sldId id="911" r:id="rId32"/>
    <p:sldId id="8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032"/>
    <a:srgbClr val="11151F"/>
    <a:srgbClr val="191E2E"/>
    <a:srgbClr val="FDCB78"/>
    <a:srgbClr val="131722"/>
    <a:srgbClr val="D9D9D9"/>
    <a:srgbClr val="0D1019"/>
    <a:srgbClr val="A6A6A6"/>
    <a:srgbClr val="B7D8FF"/>
    <a:srgbClr val="112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83908-A2F8-410C-BBF4-66AF6EABD9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8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A132FE-694E-2D0E-2AF6-164B65FDFFB3}"/>
              </a:ext>
            </a:extLst>
          </p:cNvPr>
          <p:cNvSpPr txBox="1"/>
          <p:nvPr/>
        </p:nvSpPr>
        <p:spPr>
          <a:xfrm>
            <a:off x="8562974" y="3244334"/>
            <a:ext cx="13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D9D9D9"/>
                </a:solidFill>
              </a:rPr>
              <a:t>4 July 2025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2F1827E-1E25-7AD9-DE15-04D9045B091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15666-C75F-EE8B-7B83-08080B39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C6F738-871D-A3B7-64F5-AA427EEF1B3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6B61B-9499-382B-64E5-ED2852978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325A377-ADD9-AE0F-7D96-D5093A1F76A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CV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0D9385-F431-6432-C856-682F14289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10391D6E-2C77-FF4F-3F92-C3182CED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89"/>
            <a:ext cx="6192310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39FF33-90B5-2365-74B8-466A6DE84C6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on meshes?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D489D8-736D-39F1-632B-3D7EC924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FD8C1F2-D5CE-EC26-8FBA-BA9A652E8B7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1DE7B7-DBB4-79CF-B768-6102447F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3F8CA1C-8D78-CEC1-73E0-E76F521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E1859-96FE-C269-D643-C7A9D7724FBC}"/>
              </a:ext>
            </a:extLst>
          </p:cNvPr>
          <p:cNvSpPr txBox="1"/>
          <p:nvPr/>
        </p:nvSpPr>
        <p:spPr>
          <a:xfrm>
            <a:off x="389850" y="4586847"/>
            <a:ext cx="41972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Position (x, y, z)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SDF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D9D9D9"/>
                </a:solidFill>
              </a:rPr>
              <a:t>Vector to the closest border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BC090A4-D113-E9D3-3AC6-E6E3C63BD209}"/>
              </a:ext>
            </a:extLst>
          </p:cNvPr>
          <p:cNvGrpSpPr/>
          <p:nvPr/>
        </p:nvGrpSpPr>
        <p:grpSpPr>
          <a:xfrm>
            <a:off x="389850" y="5906868"/>
            <a:ext cx="3259080" cy="215445"/>
            <a:chOff x="4674393" y="3333665"/>
            <a:chExt cx="3259080" cy="215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/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field</m:t>
                            </m:r>
                          </m:sub>
                        </m:sSub>
                        <m:r>
                          <a:rPr lang="fr-FR" sz="1400" i="0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</a:rPr>
                              <m:t>scalar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400" i="0" dirty="0" smtClean="0">
                            <a:solidFill>
                              <a:srgbClr val="D9D9D9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fr-FR" sz="1400" dirty="0">
                    <a:solidFill>
                      <a:srgbClr val="D9D9D9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6CF1543-7E17-F1E0-6CCF-8410FF8F5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393" y="3333666"/>
                  <a:ext cx="221323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102"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/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1400" i="1" dirty="0" smtClean="0">
                            <a:solidFill>
                              <a:srgbClr val="D9D9D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 dirty="0" smtClean="0">
                                <a:solidFill>
                                  <a:srgbClr val="D9D9D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E6167685-264C-0338-0652-6CA50E195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85" y="3333665"/>
                  <a:ext cx="748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878" b="-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49722DD4-8633-8E20-09EA-C638CF31AC6F}"/>
              </a:ext>
            </a:extLst>
          </p:cNvPr>
          <p:cNvSpPr txBox="1"/>
          <p:nvPr/>
        </p:nvSpPr>
        <p:spPr>
          <a:xfrm>
            <a:off x="389850" y="4337567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Features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A2022E1-F23D-9530-1BB5-85425B62FF27}"/>
              </a:ext>
            </a:extLst>
          </p:cNvPr>
          <p:cNvSpPr txBox="1"/>
          <p:nvPr/>
        </p:nvSpPr>
        <p:spPr>
          <a:xfrm>
            <a:off x="308792" y="5595038"/>
            <a:ext cx="1994119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D9D9D9"/>
                </a:solidFill>
                <a:latin typeface="Segoe UI (Body)"/>
              </a:rPr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395640" y="4969122"/>
            <a:ext cx="10569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Patch </a:t>
            </a:r>
            <a:r>
              <a:rPr lang="fr-FR" sz="1600" dirty="0" err="1">
                <a:solidFill>
                  <a:srgbClr val="D9D9D9"/>
                </a:solidFill>
              </a:rPr>
              <a:t>regularity</a:t>
            </a:r>
            <a:endParaRPr lang="fr-FR" sz="1600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rgbClr val="D9D9D9"/>
                </a:solidFill>
              </a:rPr>
              <a:t>Order</a:t>
            </a:r>
            <a:r>
              <a:rPr lang="fr-FR" sz="1600" dirty="0">
                <a:solidFill>
                  <a:srgbClr val="D9D9D9"/>
                </a:solidFill>
              </a:rPr>
              <a:t> of </a:t>
            </a:r>
            <a:r>
              <a:rPr lang="fr-FR" sz="1600" dirty="0" err="1">
                <a:solidFill>
                  <a:srgbClr val="D9D9D9"/>
                </a:solidFill>
              </a:rPr>
              <a:t>nodes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within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each</a:t>
            </a:r>
            <a:r>
              <a:rPr lang="fr-FR" sz="1600" dirty="0">
                <a:solidFill>
                  <a:srgbClr val="D9D9D9"/>
                </a:solidFill>
              </a:rPr>
              <a:t> patch?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Cross-</a:t>
            </a:r>
            <a:r>
              <a:rPr lang="fr-FR" sz="1600" dirty="0" err="1">
                <a:solidFill>
                  <a:srgbClr val="D9D9D9"/>
                </a:solidFill>
              </a:rPr>
              <a:t>sample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partitioning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consisitency</a:t>
            </a:r>
            <a:r>
              <a:rPr lang="fr-FR" sz="1600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Positional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encoding</a:t>
            </a:r>
            <a:r>
              <a:rPr lang="fr-FR" sz="1600" dirty="0">
                <a:solidFill>
                  <a:srgbClr val="D9D9D9"/>
                </a:solidFill>
              </a:rPr>
              <a:t>?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895A38-188A-24F4-155E-E46FEDE068B8}"/>
              </a:ext>
            </a:extLst>
          </p:cNvPr>
          <p:cNvSpPr txBox="1"/>
          <p:nvPr/>
        </p:nvSpPr>
        <p:spPr>
          <a:xfrm>
            <a:off x="308792" y="474871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18E6CD-55B8-D104-F8BF-202C993C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" name="Image 9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712FFFB-AE78-CB78-A518-62194227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1" y="762633"/>
            <a:ext cx="9759941" cy="3919946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8529486-5D6A-7A3B-1211-4ED19061F96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4CB0EB-DFF3-9ECE-576D-F7603017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 ✅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733C92-33A6-0D9C-6D3E-90B80439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D512D0-F7D5-96BF-FD0E-25C86E01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658BFA1-FE08-335E-56C1-C78DEBFA1739}"/>
              </a:ext>
            </a:extLst>
          </p:cNvPr>
          <p:cNvGrpSpPr/>
          <p:nvPr/>
        </p:nvGrpSpPr>
        <p:grpSpPr>
          <a:xfrm>
            <a:off x="1164570" y="2060579"/>
            <a:ext cx="9862860" cy="3717106"/>
            <a:chOff x="1009028" y="2013445"/>
            <a:chExt cx="9862860" cy="3717106"/>
          </a:xfrm>
        </p:grpSpPr>
        <p:pic>
          <p:nvPicPr>
            <p:cNvPr id="7" name="Image 6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C7DB7696-66FB-8C77-538E-CBEB6BA5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28" y="2013445"/>
              <a:ext cx="4494629" cy="3717106"/>
            </a:xfrm>
            <a:prstGeom prst="rect">
              <a:avLst/>
            </a:prstGeom>
          </p:spPr>
        </p:pic>
        <p:pic>
          <p:nvPicPr>
            <p:cNvPr id="9" name="Image 8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181B10B9-01BA-0283-10BD-49941AB0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94" y="2013445"/>
              <a:ext cx="4583294" cy="3717106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C310C0-F489-5544-9345-3912CACF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1974850" y="4954143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1974627" y="4569633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13460E-537F-5207-41E0-B8FC5B74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891C-0E6A-5B82-10D1-EFC33A0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2FF4AA-BCB2-EAFD-BED2-A97BFC4F4ABE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7B91B-BE49-2FA4-B914-6E23F98413A5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BD38B-F3AD-178E-0578-333AC87E20F3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patch?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692F92-EEEF-6620-5AD5-F7E89C2C4495}"/>
              </a:ext>
            </a:extLst>
          </p:cNvPr>
          <p:cNvGrpSpPr/>
          <p:nvPr/>
        </p:nvGrpSpPr>
        <p:grpSpPr>
          <a:xfrm>
            <a:off x="909847" y="3429000"/>
            <a:ext cx="10372306" cy="2700608"/>
            <a:chOff x="230853" y="2474707"/>
            <a:chExt cx="10372306" cy="2700608"/>
          </a:xfrm>
        </p:grpSpPr>
        <p:pic>
          <p:nvPicPr>
            <p:cNvPr id="6" name="Image 5" descr="Une image contenant texte, capture d’écran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0FD288F3-7F69-EACA-C17B-0F9A2FC8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197" y="2474707"/>
              <a:ext cx="3421962" cy="2700608"/>
            </a:xfrm>
            <a:prstGeom prst="rect">
              <a:avLst/>
            </a:prstGeom>
          </p:spPr>
        </p:pic>
        <p:pic>
          <p:nvPicPr>
            <p:cNvPr id="8" name="Image 7" descr="Une image contenant texte, cart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26B1BECC-0C03-3EE2-F996-80864BB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4" y="2474707"/>
              <a:ext cx="3350424" cy="2700608"/>
            </a:xfrm>
            <a:prstGeom prst="rect">
              <a:avLst/>
            </a:prstGeom>
          </p:spPr>
        </p:pic>
        <p:pic>
          <p:nvPicPr>
            <p:cNvPr id="10" name="Image 9" descr="Une image contenant texte, diagramme, Tracé, ligne&#10;&#10;Le contenu généré par l’IA peut être incorrect.">
              <a:extLst>
                <a:ext uri="{FF2B5EF4-FFF2-40B4-BE49-F238E27FC236}">
                  <a16:creationId xmlns:a16="http://schemas.microsoft.com/office/drawing/2014/main" id="{4729113A-46BE-DC7D-6096-ABBC6F8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53" y="2474707"/>
              <a:ext cx="3421962" cy="2700608"/>
            </a:xfrm>
            <a:prstGeom prst="rect">
              <a:avLst/>
            </a:prstGeom>
          </p:spPr>
        </p:pic>
      </p:grpSp>
      <p:pic>
        <p:nvPicPr>
          <p:cNvPr id="13" name="Image 12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B9A232F-4DF4-D27A-1EF4-F6B063BA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8" y="385591"/>
            <a:ext cx="3001067" cy="238354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5D37FC-F2F9-E548-2D14-148E952B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BA8D43-534A-43F2-051B-E52C746FC4ED}"/>
              </a:ext>
            </a:extLst>
          </p:cNvPr>
          <p:cNvSpPr txBox="1"/>
          <p:nvPr/>
        </p:nvSpPr>
        <p:spPr>
          <a:xfrm>
            <a:off x="8566184" y="2816266"/>
            <a:ext cx="20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rgbClr val="D9D9D9"/>
                </a:solidFill>
              </a:rPr>
              <a:t>Tensile2d </a:t>
            </a:r>
            <a:r>
              <a:rPr lang="fr-FR" sz="1200" i="1" dirty="0" err="1">
                <a:solidFill>
                  <a:srgbClr val="D9D9D9"/>
                </a:solidFill>
              </a:rPr>
              <a:t>partitioned</a:t>
            </a:r>
            <a:r>
              <a:rPr lang="fr-FR" sz="1200" i="1" dirty="0">
                <a:solidFill>
                  <a:srgbClr val="D9D9D9"/>
                </a:solidFill>
              </a:rPr>
              <a:t> </a:t>
            </a:r>
            <a:r>
              <a:rPr lang="fr-FR" sz="1200" i="1" dirty="0" err="1">
                <a:solidFill>
                  <a:srgbClr val="D9D9D9"/>
                </a:solidFill>
              </a:rPr>
              <a:t>mesh</a:t>
            </a:r>
            <a:endParaRPr lang="fr-FR" sz="12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F6C7D-F35E-D177-FAA0-BED7233E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AA6A56E-335F-B43D-A926-D8586592633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0DC2C-3304-D39E-09E4-A7DFEDD1F39A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F49-314E-8427-53A3-A158143982F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 ✅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80EBE56-B466-6DF1-9750-637228C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2897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Ordering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Random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Morton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0.0199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0.0430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0.0235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0.0356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0.0244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81B3BB2-791E-B0F5-0169-7573CB10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00718"/>
              </p:ext>
            </p:extLst>
          </p:nvPr>
        </p:nvGraphicFramePr>
        <p:xfrm>
          <a:off x="805541" y="3125714"/>
          <a:ext cx="354653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269">
                  <a:extLst>
                    <a:ext uri="{9D8B030D-6E8A-4147-A177-3AD203B41FA5}">
                      <a16:colId xmlns:a16="http://schemas.microsoft.com/office/drawing/2014/main" val="3692356131"/>
                    </a:ext>
                  </a:extLst>
                </a:gridCol>
                <a:gridCol w="1773269">
                  <a:extLst>
                    <a:ext uri="{9D8B030D-6E8A-4147-A177-3AD203B41FA5}">
                      <a16:colId xmlns:a16="http://schemas.microsoft.com/office/drawing/2014/main" val="232472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Value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1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Layers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Latent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dim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512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Dim </a:t>
                      </a:r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ff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256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Activation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GeLU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Patch size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79278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920A8F4-7E0F-6E8D-C2EF-78C2EE657069}"/>
              </a:ext>
            </a:extLst>
          </p:cNvPr>
          <p:cNvSpPr txBox="1"/>
          <p:nvPr/>
        </p:nvSpPr>
        <p:spPr>
          <a:xfrm>
            <a:off x="1608833" y="588526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D9D9D9"/>
                </a:solidFill>
              </a:rPr>
              <a:t>Hyperparameters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ACDA0-1704-C51A-BDA6-79228C199CD3}"/>
              </a:ext>
            </a:extLst>
          </p:cNvPr>
          <p:cNvSpPr txBox="1"/>
          <p:nvPr/>
        </p:nvSpPr>
        <p:spPr>
          <a:xfrm>
            <a:off x="6939088" y="5891611"/>
            <a:ext cx="29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Patch </a:t>
            </a:r>
            <a:r>
              <a:rPr lang="fr-FR" i="1" dirty="0" err="1">
                <a:solidFill>
                  <a:srgbClr val="D9D9D9"/>
                </a:solidFill>
              </a:rPr>
              <a:t>ordering</a:t>
            </a:r>
            <a:r>
              <a:rPr lang="fr-FR" i="1" dirty="0">
                <a:solidFill>
                  <a:srgbClr val="D9D9D9"/>
                </a:solidFill>
              </a:rPr>
              <a:t>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-15%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7ED25CE-6593-A2A9-F288-714BB921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1C0A64-7203-3EEB-EB9C-B181F17A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F66B-D72E-0FCE-7A70-F0A4B0A90155}"/>
              </a:ext>
            </a:extLst>
          </p:cNvPr>
          <p:cNvSpPr/>
          <p:nvPr/>
        </p:nvSpPr>
        <p:spPr>
          <a:xfrm>
            <a:off x="8528050" y="5203825"/>
            <a:ext cx="1327150" cy="174625"/>
          </a:xfrm>
          <a:prstGeom prst="rect">
            <a:avLst/>
          </a:prstGeom>
          <a:solidFill>
            <a:srgbClr val="19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731C3-48B1-81F8-2141-00598D65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AD60D-45F2-8D6C-8862-49238F72095B}"/>
              </a:ext>
            </a:extLst>
          </p:cNvPr>
          <p:cNvSpPr/>
          <p:nvPr/>
        </p:nvSpPr>
        <p:spPr>
          <a:xfrm>
            <a:off x="3705225" y="2876550"/>
            <a:ext cx="1557338" cy="285750"/>
          </a:xfrm>
          <a:prstGeom prst="rect">
            <a:avLst/>
          </a:prstGeom>
          <a:solidFill>
            <a:srgbClr val="131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B3FD9-6359-9CEA-784C-0A746C494FC6}"/>
              </a:ext>
            </a:extLst>
          </p:cNvPr>
          <p:cNvSpPr/>
          <p:nvPr/>
        </p:nvSpPr>
        <p:spPr>
          <a:xfrm>
            <a:off x="1933575" y="2921794"/>
            <a:ext cx="1557338" cy="156685"/>
          </a:xfrm>
          <a:prstGeom prst="rect">
            <a:avLst/>
          </a:prstGeom>
          <a:solidFill>
            <a:srgbClr val="1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A3E62-5892-6E45-2492-CF76FB7051B0}"/>
              </a:ext>
            </a:extLst>
          </p:cNvPr>
          <p:cNvSpPr/>
          <p:nvPr/>
        </p:nvSpPr>
        <p:spPr>
          <a:xfrm>
            <a:off x="2093595" y="4578666"/>
            <a:ext cx="1557338" cy="195740"/>
          </a:xfrm>
          <a:prstGeom prst="rect">
            <a:avLst/>
          </a:prstGeom>
          <a:solidFill>
            <a:srgbClr val="19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773A-6291-BA57-53E4-EEE57594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B48B001C-45AE-BF85-8FB2-8082008A0A4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F9A4-2B8A-AFEE-9E3C-20202D1B1327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F0A-270D-9D18-4034-D0B8FC2B3DB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b="1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6E6D5B-0800-D554-DEB2-D2B928EA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3D883FA-3EB1-832F-8F05-163A974B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4334"/>
              </p:ext>
            </p:extLst>
          </p:nvPr>
        </p:nvGraphicFramePr>
        <p:xfrm>
          <a:off x="6152585" y="997744"/>
          <a:ext cx="4818741" cy="469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Method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Baseline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MMVT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0.0168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0.0257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0.0176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0.0555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0.0282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0.0424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0.0315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2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0.0148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0.0327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0.0180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0.0029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0.0023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2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0.0290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D9D9D9"/>
                          </a:solidFill>
                        </a:rPr>
                        <a:t>0.0204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851BEA79-8B69-4B52-9E20-BFAB65097676}"/>
              </a:ext>
            </a:extLst>
          </p:cNvPr>
          <p:cNvSpPr txBox="1"/>
          <p:nvPr/>
        </p:nvSpPr>
        <p:spPr>
          <a:xfrm>
            <a:off x="7470823" y="5871052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MMVT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r>
              <a:rPr lang="fr-FR" i="1" dirty="0">
                <a:solidFill>
                  <a:srgbClr val="D9D9D9"/>
                </a:solidFill>
              </a:rPr>
              <a:t>: -30%</a:t>
            </a:r>
          </a:p>
        </p:txBody>
      </p:sp>
    </p:spTree>
    <p:extLst>
      <p:ext uri="{BB962C8B-B14F-4D97-AF65-F5344CB8AC3E}">
        <p14:creationId xmlns:p14="http://schemas.microsoft.com/office/powerpoint/2010/main" val="31358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1426B-CD44-C382-C7A3-962914DA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F69DBF0-27ED-A306-6523-CC19088E4B5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389BEB5-74EE-4F35-7482-750C2F15276E}"/>
              </a:ext>
            </a:extLst>
          </p:cNvPr>
          <p:cNvSpPr txBox="1"/>
          <p:nvPr/>
        </p:nvSpPr>
        <p:spPr>
          <a:xfrm>
            <a:off x="556182" y="1323618"/>
            <a:ext cx="10569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✅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 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CB89078-1695-C09B-B74A-F5273A7CBDA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B3FE4-EDC0-F5C5-4406-E36EACBA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C576DC-221B-49B4-030F-7361D3F7044F}"/>
              </a:ext>
            </a:extLst>
          </p:cNvPr>
          <p:cNvSpPr txBox="1"/>
          <p:nvPr/>
        </p:nvSpPr>
        <p:spPr>
          <a:xfrm>
            <a:off x="556182" y="3537363"/>
            <a:ext cx="10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Decoder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improvement</a:t>
            </a:r>
            <a:endParaRPr lang="fr-FR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Morphing of patches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DEFD54-228A-B546-2959-859710EA1715}"/>
              </a:ext>
            </a:extLst>
          </p:cNvPr>
          <p:cNvSpPr txBox="1"/>
          <p:nvPr/>
        </p:nvSpPr>
        <p:spPr>
          <a:xfrm>
            <a:off x="308792" y="3171512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46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EE046-52E8-CC40-D205-24AAA94E53A8}"/>
              </a:ext>
            </a:extLst>
          </p:cNvPr>
          <p:cNvSpPr/>
          <p:nvPr/>
        </p:nvSpPr>
        <p:spPr>
          <a:xfrm>
            <a:off x="4250453" y="2272629"/>
            <a:ext cx="3758083" cy="2178300"/>
          </a:xfrm>
          <a:prstGeom prst="rect">
            <a:avLst/>
          </a:prstGeom>
          <a:solidFill>
            <a:srgbClr val="0D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50477" y="2628781"/>
            <a:ext cx="3891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</a:t>
            </a:r>
            <a:r>
              <a:rPr lang="fr-FR" sz="4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TRANSFORMERS</a:t>
            </a:r>
            <a:endParaRPr lang="fr-FR" sz="4000" b="1" dirty="0">
              <a:solidFill>
                <a:schemeClr val="bg1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6EC3F0-97E5-F28C-6EF4-4D14A300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D3066-DB46-E77A-0E7C-61CCBF12EF68}"/>
              </a:ext>
            </a:extLst>
          </p:cNvPr>
          <p:cNvSpPr txBox="1"/>
          <p:nvPr/>
        </p:nvSpPr>
        <p:spPr>
          <a:xfrm>
            <a:off x="395640" y="5148232"/>
            <a:ext cx="1056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Design (</a:t>
            </a:r>
            <a:r>
              <a:rPr lang="fr-FR" sz="1600" dirty="0" err="1">
                <a:solidFill>
                  <a:srgbClr val="D9D9D9"/>
                </a:solidFill>
              </a:rPr>
              <a:t>Aerodynamic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shape</a:t>
            </a:r>
            <a:r>
              <a:rPr lang="fr-FR" sz="1600" dirty="0">
                <a:solidFill>
                  <a:srgbClr val="D9D9D9"/>
                </a:solidFill>
              </a:rPr>
              <a:t> </a:t>
            </a:r>
            <a:r>
              <a:rPr lang="fr-FR" sz="1600" dirty="0" err="1">
                <a:solidFill>
                  <a:srgbClr val="D9D9D9"/>
                </a:solidFill>
              </a:rPr>
              <a:t>optimization</a:t>
            </a:r>
            <a:r>
              <a:rPr lang="fr-FR" sz="1600" dirty="0">
                <a:solidFill>
                  <a:srgbClr val="D9D9D9"/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rgbClr val="D9D9D9"/>
                </a:solidFill>
              </a:rPr>
              <a:t>Analysis</a:t>
            </a:r>
            <a:endParaRPr lang="fr-FR" sz="1600" dirty="0">
              <a:solidFill>
                <a:srgbClr val="D9D9D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rgbClr val="D9D9D9"/>
                </a:solidFill>
              </a:rPr>
              <a:t>Surveillance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177041C-B03E-310D-1A54-EB1A6415A9EE}"/>
              </a:ext>
            </a:extLst>
          </p:cNvPr>
          <p:cNvSpPr txBox="1"/>
          <p:nvPr/>
        </p:nvSpPr>
        <p:spPr>
          <a:xfrm>
            <a:off x="308792" y="4927827"/>
            <a:ext cx="8253166" cy="27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dirty="0">
                <a:solidFill>
                  <a:srgbClr val="D9D9D9"/>
                </a:solidFill>
                <a:latin typeface="Segoe UI (Body)"/>
              </a:rPr>
              <a:t>Safran </a:t>
            </a:r>
            <a:r>
              <a:rPr lang="en-US" sz="1600" b="1" dirty="0" err="1">
                <a:solidFill>
                  <a:srgbClr val="D9D9D9"/>
                </a:solidFill>
                <a:latin typeface="Segoe UI (Body)"/>
              </a:rPr>
              <a:t>usecase</a:t>
            </a:r>
            <a:endParaRPr lang="en-US" sz="1600" b="1" dirty="0">
              <a:solidFill>
                <a:srgbClr val="D9D9D9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168287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34788-D4B9-F9C0-C5A0-28A1BCE2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EB6-04CC-45FE-2BFA-FB3F5CFC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F2C60E-E517-3205-962C-71640E6BCEE4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Evaluation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5FD79-16B3-F859-30F0-30BD1268F3E6}"/>
              </a:ext>
            </a:extLst>
          </p:cNvPr>
          <p:cNvGrpSpPr/>
          <p:nvPr/>
        </p:nvGrpSpPr>
        <p:grpSpPr>
          <a:xfrm>
            <a:off x="308792" y="2209855"/>
            <a:ext cx="4968240" cy="1615930"/>
            <a:chOff x="143692" y="2582711"/>
            <a:chExt cx="4968240" cy="16159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9128FBE-11D7-8BE4-9F10-2FDEF8D14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2582711"/>
              <a:ext cx="3684270" cy="42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00D1489-0085-09F1-252D-FBB60094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3129827"/>
              <a:ext cx="3448050" cy="3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0E7B452-2E2E-62CA-2B7C-48F4E7A05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2" y="3630951"/>
              <a:ext cx="4968240" cy="56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829592-FB18-AA83-F8C3-50BB3008C27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PLAID Benchmark</a:t>
            </a:r>
          </a:p>
        </p:txBody>
      </p:sp>
      <p:pic>
        <p:nvPicPr>
          <p:cNvPr id="7" name="Image 6" descr="Une image contenant texte, capture d’écran, graphis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79F679E-376E-49DE-3935-62332CCA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44" y="739532"/>
            <a:ext cx="6519664" cy="51674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4F8A6-5127-60E0-2E88-2D3F2EFA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3DC086BB-C9D0-B990-D0E7-9CD616A134F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1AD10D-3C69-EDF5-793F-F33EA863C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44B3DC-B535-04F4-F16E-0A1FBDA0E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2BACFC-4E84-0652-3B2A-EE5A1F95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144380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176384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35A9A6-C321-20F5-F7C9-D74EC7B7F644}"/>
              </a:ext>
            </a:extLst>
          </p:cNvPr>
          <p:cNvGrpSpPr/>
          <p:nvPr/>
        </p:nvGrpSpPr>
        <p:grpSpPr>
          <a:xfrm>
            <a:off x="4804250" y="4708797"/>
            <a:ext cx="2589463" cy="1423374"/>
            <a:chOff x="4567237" y="4762828"/>
            <a:chExt cx="2589463" cy="1423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90" y="5885212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C6636E7-F9DB-F6B0-59BC-B3B2F8C2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85"/>
            <a:stretch/>
          </p:blipFill>
          <p:spPr bwMode="auto">
            <a:xfrm>
              <a:off x="4618672" y="4762828"/>
              <a:ext cx="1459232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254FB02-86DD-E756-75BF-499DE35F8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63" b="-7005"/>
            <a:stretch/>
          </p:blipFill>
          <p:spPr bwMode="auto">
            <a:xfrm>
              <a:off x="4567237" y="5085190"/>
              <a:ext cx="1528763" cy="35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B70FE8A-B43B-577B-0A45-3D37A5DF9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225"/>
            <a:stretch/>
          </p:blipFill>
          <p:spPr bwMode="auto">
            <a:xfrm>
              <a:off x="4600575" y="5416187"/>
              <a:ext cx="1477329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0D656007-DFDE-2881-A58F-93F0331F3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4" t="279" r="-1105" b="-279"/>
            <a:stretch/>
          </p:blipFill>
          <p:spPr bwMode="auto">
            <a:xfrm>
              <a:off x="6147435" y="4777355"/>
              <a:ext cx="988060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33CC125C-63BA-D3FF-A50E-311F1CA75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2" r="-439"/>
            <a:stretch/>
          </p:blipFill>
          <p:spPr bwMode="auto">
            <a:xfrm>
              <a:off x="6129338" y="5103021"/>
              <a:ext cx="988060" cy="33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70F9DC93-6778-FC72-528F-7058659307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3" r="-1903"/>
            <a:stretch/>
          </p:blipFill>
          <p:spPr bwMode="auto">
            <a:xfrm>
              <a:off x="6168640" y="5424877"/>
              <a:ext cx="98806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04B9EB-588C-7145-E8F5-E605CF19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414</Words>
  <Application>Microsoft Office PowerPoint</Application>
  <PresentationFormat>Grand écran</PresentationFormat>
  <Paragraphs>196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41" baseType="lpstr">
      <vt:lpstr>72 Condensed</vt:lpstr>
      <vt:lpstr>Aptos</vt:lpstr>
      <vt:lpstr>Arial</vt:lpstr>
      <vt:lpstr>Calibri</vt:lpstr>
      <vt:lpstr>Cambria Math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390</cp:revision>
  <dcterms:created xsi:type="dcterms:W3CDTF">2024-10-25T07:58:02Z</dcterms:created>
  <dcterms:modified xsi:type="dcterms:W3CDTF">2025-07-03T13:59:43Z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